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303" r:id="rId2"/>
    <p:sldId id="335" r:id="rId3"/>
    <p:sldId id="337" r:id="rId4"/>
    <p:sldId id="336" r:id="rId5"/>
    <p:sldId id="345" r:id="rId6"/>
    <p:sldId id="347" r:id="rId7"/>
    <p:sldId id="320" r:id="rId8"/>
    <p:sldId id="348" r:id="rId9"/>
    <p:sldId id="317" r:id="rId10"/>
    <p:sldId id="315" r:id="rId11"/>
    <p:sldId id="323" r:id="rId12"/>
    <p:sldId id="331" r:id="rId13"/>
    <p:sldId id="340" r:id="rId14"/>
    <p:sldId id="339" r:id="rId15"/>
    <p:sldId id="342" r:id="rId16"/>
    <p:sldId id="338" r:id="rId17"/>
    <p:sldId id="349" r:id="rId18"/>
    <p:sldId id="350" r:id="rId19"/>
    <p:sldId id="332" r:id="rId20"/>
    <p:sldId id="353" r:id="rId21"/>
    <p:sldId id="352" r:id="rId22"/>
    <p:sldId id="356" r:id="rId23"/>
    <p:sldId id="355" r:id="rId24"/>
    <p:sldId id="354" r:id="rId25"/>
    <p:sldId id="357" r:id="rId26"/>
    <p:sldId id="34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D9BD"/>
    <a:srgbClr val="C6A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725"/>
    <p:restoredTop sz="86453"/>
  </p:normalViewPr>
  <p:slideViewPr>
    <p:cSldViewPr snapToGrid="0" snapToObjects="1">
      <p:cViewPr>
        <p:scale>
          <a:sx n="110" d="100"/>
          <a:sy n="110" d="100"/>
        </p:scale>
        <p:origin x="1152" y="-4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75680-650A-0646-B673-84E2E645CACB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8122F-4E5C-944D-AF45-2B4731597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51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8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6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0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30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4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23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42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91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3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Canonical model  - splits population into susceptible infectious and recovered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26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5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40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3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48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084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I think about social distancing—many</a:t>
            </a:r>
            <a:r>
              <a:rPr lang="en-US" baseline="0" dirty="0"/>
              <a:t> of us</a:t>
            </a:r>
            <a:r>
              <a:rPr lang="en-US" dirty="0"/>
              <a:t> clumped in our homes, some still</a:t>
            </a:r>
            <a:r>
              <a:rPr lang="en-US" baseline="0" dirty="0"/>
              <a:t> going 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8122F-4E5C-944D-AF45-2B47315972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7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6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0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5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27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72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61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1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33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77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5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1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04DEE-B369-FA4E-ACDB-017ACF4BB5C8}" type="datetimeFigureOut">
              <a:rPr lang="en-US" smtClean="0"/>
              <a:t>4/2/20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B5D2F-25A5-7341-835D-2EDF464F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66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hyperlink" Target="https://www.phila.gov/programs/coronavirus-disease-2019-covid-19/the-citys-response/monitoring-and-testing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dc.gov/mmwr/volumes/69/wr/pdfs/mm6913e2-H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ila.gov/programs/coronavirus-disease-2019-covid-19/the-citys-response/monitoring-and-test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hyperlink" Target="https://lloyd-smithlab.shinyapps.io/travelScreeningModel/" TargetMode="External"/><Relationship Id="rId7" Type="http://schemas.microsoft.com/office/2007/relationships/hdphoto" Target="../media/hdphoto4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1.tiff"/><Relationship Id="rId5" Type="http://schemas.microsoft.com/office/2007/relationships/hdphoto" Target="../media/hdphoto2.wdp"/><Relationship Id="rId10" Type="http://schemas.microsoft.com/office/2007/relationships/hdphoto" Target="../media/hdphoto7.wdp"/><Relationship Id="rId4" Type="http://schemas.openxmlformats.org/officeDocument/2006/relationships/image" Target="../media/image20.png"/><Relationship Id="rId9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lhill.shinyapps.io/COVID19sei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>
            <a:extLst>
              <a:ext uri="{FF2B5EF4-FFF2-40B4-BE49-F238E27FC236}">
                <a16:creationId xmlns:a16="http://schemas.microsoft.com/office/drawing/2014/main" id="{EA363554-19C5-5C48-8EA6-6F3E6151F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53086"/>
            <a:ext cx="88392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Epidemiology of SARS-CoV-2 Infection</a:t>
            </a:r>
          </a:p>
          <a:p>
            <a:pPr algn="ctr"/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Michael Z. Levy</a:t>
            </a:r>
          </a:p>
          <a:p>
            <a:pPr algn="ctr"/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Professor Dept. of Biostatistics, Epidemiology &amp; Informatics</a:t>
            </a:r>
          </a:p>
          <a:p>
            <a:pPr algn="ctr"/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University of Pennsylvania</a:t>
            </a:r>
          </a:p>
          <a:p>
            <a:pPr algn="ctr"/>
            <a:endParaRPr lang="en-US" sz="20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mzlevy@upenn.edu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FF3E2-7945-3240-8D6B-C19379C2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785" y="3107631"/>
            <a:ext cx="4761230" cy="3466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0D146-DCF2-A841-A38B-3C92DCAFF7B9}"/>
              </a:ext>
            </a:extLst>
          </p:cNvPr>
          <p:cNvSpPr txBox="1"/>
          <p:nvPr/>
        </p:nvSpPr>
        <p:spPr>
          <a:xfrm>
            <a:off x="5762403" y="6574215"/>
            <a:ext cx="13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internet</a:t>
            </a:r>
          </a:p>
        </p:txBody>
      </p:sp>
    </p:spTree>
    <p:extLst>
      <p:ext uri="{BB962C8B-B14F-4D97-AF65-F5344CB8AC3E}">
        <p14:creationId xmlns:p14="http://schemas.microsoft.com/office/powerpoint/2010/main" val="2180713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74A6DE-0264-A440-8D39-94809C477F94}"/>
              </a:ext>
            </a:extLst>
          </p:cNvPr>
          <p:cNvSpPr/>
          <p:nvPr/>
        </p:nvSpPr>
        <p:spPr>
          <a:xfrm>
            <a:off x="1882140" y="1658301"/>
            <a:ext cx="58445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sz="2800" dirty="0">
                <a:solidFill>
                  <a:srgbClr val="2D3B45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basic </a:t>
            </a:r>
            <a:r>
              <a:rPr lang="en-US" sz="2800" b="1" dirty="0">
                <a:solidFill>
                  <a:srgbClr val="2D3B45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SIR models</a:t>
            </a:r>
            <a:r>
              <a:rPr lang="en-US" sz="2800" dirty="0">
                <a:solidFill>
                  <a:srgbClr val="2D3B45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 </a:t>
            </a:r>
            <a:r>
              <a:rPr lang="en-US" sz="2800" i="1" dirty="0">
                <a:solidFill>
                  <a:srgbClr val="2D3B45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mass action </a:t>
            </a:r>
            <a:r>
              <a:rPr lang="en-US" sz="2800" dirty="0">
                <a:solidFill>
                  <a:srgbClr val="2D3B45"/>
                </a:solidFill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model contact--everyone is alike--perfect spheres in a vacuum. They are very egalitarian. But we don't interact like perfect spheres in a vacuum, especially now.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62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B45B14-E673-6847-907E-39E7E7C52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451610"/>
            <a:ext cx="4319134" cy="37147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400" y="187547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/>
              <a:t>Network models</a:t>
            </a:r>
            <a:r>
              <a:rPr lang="en-US" sz="2400" dirty="0"/>
              <a:t> reveal the effects of the variation in how connected we are to one another. These will generally predict a </a:t>
            </a:r>
            <a:r>
              <a:rPr lang="en-US" sz="2400" i="1" u="sng" dirty="0"/>
              <a:t>smaller epidemic</a:t>
            </a:r>
            <a:r>
              <a:rPr lang="en-US" sz="2400" dirty="0"/>
              <a:t>, one in which </a:t>
            </a:r>
            <a:r>
              <a:rPr lang="en-US" sz="2400" i="1" u="sng" dirty="0"/>
              <a:t>those who are more connected are more likely to be infected</a:t>
            </a:r>
            <a:r>
              <a:rPr lang="en-US" sz="2400" dirty="0"/>
              <a:t>, and those more isolated to be spared.</a:t>
            </a:r>
            <a:r>
              <a:rPr lang="en-US" sz="2400" dirty="0">
                <a:effectLst/>
              </a:rPr>
              <a:t> </a:t>
            </a:r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SIR models can be misleading on Social Distancing </a:t>
            </a:r>
            <a:endParaRPr lang="en-US" sz="20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631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SIR models can be misleading on Social Distancing 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C823-1F16-CC42-835F-30EBF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3" y="3911740"/>
            <a:ext cx="3078163" cy="2650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13211-7038-5347-A039-46B8C1D8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2" y="1126565"/>
            <a:ext cx="3078163" cy="264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5546560" y="6246204"/>
            <a:ext cx="3669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social distancing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60296-A8B6-F541-8866-1F485FB7D6F5}"/>
              </a:ext>
            </a:extLst>
          </p:cNvPr>
          <p:cNvSpPr/>
          <p:nvPr/>
        </p:nvSpPr>
        <p:spPr>
          <a:xfrm>
            <a:off x="152400" y="122396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Distancing decreases contacts between households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801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SIR models can be misleading on Social Distancing 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C823-1F16-CC42-835F-30EBF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3" y="3911740"/>
            <a:ext cx="3078163" cy="2650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213211-7038-5347-A039-46B8C1D8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2" y="1126565"/>
            <a:ext cx="3078163" cy="26474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5546560" y="6246204"/>
            <a:ext cx="3669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social distancing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E60296-A8B6-F541-8866-1F485FB7D6F5}"/>
              </a:ext>
            </a:extLst>
          </p:cNvPr>
          <p:cNvSpPr/>
          <p:nvPr/>
        </p:nvSpPr>
        <p:spPr>
          <a:xfrm>
            <a:off x="152400" y="1223961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Social Distancing decreases contacts between households, but not within households</a:t>
            </a:r>
          </a:p>
          <a:p>
            <a:endParaRPr lang="en-US" sz="24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CD30650-2E45-1540-8A57-D2AD89A79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27827"/>
              </p:ext>
            </p:extLst>
          </p:nvPr>
        </p:nvGraphicFramePr>
        <p:xfrm>
          <a:off x="152400" y="3773995"/>
          <a:ext cx="509814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256">
                  <a:extLst>
                    <a:ext uri="{9D8B030D-6E8A-4147-A177-3AD203B41FA5}">
                      <a16:colId xmlns:a16="http://schemas.microsoft.com/office/drawing/2014/main" val="693927619"/>
                    </a:ext>
                  </a:extLst>
                </a:gridCol>
                <a:gridCol w="1433474">
                  <a:extLst>
                    <a:ext uri="{9D8B030D-6E8A-4147-A177-3AD203B41FA5}">
                      <a16:colId xmlns:a16="http://schemas.microsoft.com/office/drawing/2014/main" val="3902979824"/>
                    </a:ext>
                  </a:extLst>
                </a:gridCol>
                <a:gridCol w="717305">
                  <a:extLst>
                    <a:ext uri="{9D8B030D-6E8A-4147-A177-3AD203B41FA5}">
                      <a16:colId xmlns:a16="http://schemas.microsoft.com/office/drawing/2014/main" val="3335779157"/>
                    </a:ext>
                  </a:extLst>
                </a:gridCol>
                <a:gridCol w="908106">
                  <a:extLst>
                    <a:ext uri="{9D8B030D-6E8A-4147-A177-3AD203B41FA5}">
                      <a16:colId xmlns:a16="http://schemas.microsoft.com/office/drawing/2014/main" val="226052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 of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(of 4950)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Healthcare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1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Households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39681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6FBC595-49D3-BB4A-9087-9085D91EDD03}"/>
              </a:ext>
            </a:extLst>
          </p:cNvPr>
          <p:cNvSpPr txBox="1"/>
          <p:nvPr/>
        </p:nvSpPr>
        <p:spPr>
          <a:xfrm>
            <a:off x="147528" y="5526595"/>
            <a:ext cx="5366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Luo et al Modes of contact and risk of transmission in COVID-19 among close contacts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207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400" y="1223961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take an extra ‘serial interval’ to see the effects of social distancing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D3B45"/>
                </a:solidFill>
                <a:latin typeface="Helvetica Neue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The chains of transmission already in course will play out within our homes.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SIR models can be misleading on Social Distancing 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C823-1F16-CC42-835F-30EBF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683" y="3911740"/>
            <a:ext cx="3078163" cy="2650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5D32CD-B795-FF43-9ADF-48A3358785A4}"/>
              </a:ext>
            </a:extLst>
          </p:cNvPr>
          <p:cNvSpPr txBox="1"/>
          <p:nvPr/>
        </p:nvSpPr>
        <p:spPr>
          <a:xfrm>
            <a:off x="147528" y="5526595"/>
            <a:ext cx="5366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Luo et al Modes of contact and risk of transmission in COVID-19 among close contacts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44895A6-4E7C-0C4E-AD4A-44C48528C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55394"/>
              </p:ext>
            </p:extLst>
          </p:nvPr>
        </p:nvGraphicFramePr>
        <p:xfrm>
          <a:off x="152400" y="3773995"/>
          <a:ext cx="509814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9256">
                  <a:extLst>
                    <a:ext uri="{9D8B030D-6E8A-4147-A177-3AD203B41FA5}">
                      <a16:colId xmlns:a16="http://schemas.microsoft.com/office/drawing/2014/main" val="693927619"/>
                    </a:ext>
                  </a:extLst>
                </a:gridCol>
                <a:gridCol w="1433474">
                  <a:extLst>
                    <a:ext uri="{9D8B030D-6E8A-4147-A177-3AD203B41FA5}">
                      <a16:colId xmlns:a16="http://schemas.microsoft.com/office/drawing/2014/main" val="3902979824"/>
                    </a:ext>
                  </a:extLst>
                </a:gridCol>
                <a:gridCol w="717305">
                  <a:extLst>
                    <a:ext uri="{9D8B030D-6E8A-4147-A177-3AD203B41FA5}">
                      <a16:colId xmlns:a16="http://schemas.microsoft.com/office/drawing/2014/main" val="3335779157"/>
                    </a:ext>
                  </a:extLst>
                </a:gridCol>
                <a:gridCol w="908106">
                  <a:extLst>
                    <a:ext uri="{9D8B030D-6E8A-4147-A177-3AD203B41FA5}">
                      <a16:colId xmlns:a16="http://schemas.microsoft.com/office/drawing/2014/main" val="22605270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 of Contact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(of 4950)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89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Public Transport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5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Healthcare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10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Households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10.2%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39681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0B213211-7038-5347-A039-46B8C1D8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682" y="1126565"/>
            <a:ext cx="3078163" cy="26474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CA79BE-903C-9C45-A8EE-5C3793C7218C}"/>
              </a:ext>
            </a:extLst>
          </p:cNvPr>
          <p:cNvSpPr/>
          <p:nvPr/>
        </p:nvSpPr>
        <p:spPr>
          <a:xfrm>
            <a:off x="5546560" y="6246204"/>
            <a:ext cx="3669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social distancing</a:t>
            </a:r>
          </a:p>
        </p:txBody>
      </p:sp>
    </p:spTree>
    <p:extLst>
      <p:ext uri="{BB962C8B-B14F-4D97-AF65-F5344CB8AC3E}">
        <p14:creationId xmlns:p14="http://schemas.microsoft.com/office/powerpoint/2010/main" val="211011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ources: American Community Survey (ACS) 5-year Estimates for 2014-2018;  City of Philadelphia COVID-19 test results from April 2, 2020 https://www.phila.gov/programs/coronavirus-disease-2019-covid-19/the-citys-response/monitoring-and-testing/">
            <a:extLst>
              <a:ext uri="{FF2B5EF4-FFF2-40B4-BE49-F238E27FC236}">
                <a16:creationId xmlns:a16="http://schemas.microsoft.com/office/drawing/2014/main" id="{0EDDC647-90DF-5A42-8B86-2DAB6D67536B}"/>
              </a:ext>
            </a:extLst>
          </p:cNvPr>
          <p:cNvSpPr txBox="1"/>
          <p:nvPr/>
        </p:nvSpPr>
        <p:spPr>
          <a:xfrm>
            <a:off x="936942" y="5500245"/>
            <a:ext cx="3837226" cy="900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algn="l"/>
            <a:r>
              <a:rPr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Sources: American Community Survey (ACS) 5-year Estimates for 2014-2018;  City of Philadelphia COVID-19 test results from April 2, 2020</a:t>
            </a:r>
            <a:endParaRPr sz="1400" u="sng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hlinkClick r:id="rId2"/>
            </a:endParaRPr>
          </a:p>
        </p:txBody>
      </p:sp>
      <p:sp>
        <p:nvSpPr>
          <p:cNvPr id="10" name="Neighborhood disadvantage and proportion of positive COVID-19 test results by zip code">
            <a:extLst>
              <a:ext uri="{FF2B5EF4-FFF2-40B4-BE49-F238E27FC236}">
                <a16:creationId xmlns:a16="http://schemas.microsoft.com/office/drawing/2014/main" id="{26E06592-BB15-7545-B35E-109E0B9FFFB2}"/>
              </a:ext>
            </a:extLst>
          </p:cNvPr>
          <p:cNvSpPr txBox="1"/>
          <p:nvPr/>
        </p:nvSpPr>
        <p:spPr>
          <a:xfrm>
            <a:off x="1589864" y="1224848"/>
            <a:ext cx="2669316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6000"/>
            </a:lvl1pPr>
          </a:lstStyle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‘</a:t>
            </a:r>
            <a:r>
              <a:rPr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Neighborhood disadvantage</a:t>
            </a:r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'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3EFD5F26-0CA1-7948-B76B-59BC9B770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942" y="1817317"/>
            <a:ext cx="3945530" cy="328794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7C2388-075B-714D-94DA-8917F4F09730}"/>
              </a:ext>
            </a:extLst>
          </p:cNvPr>
          <p:cNvSpPr/>
          <p:nvPr/>
        </p:nvSpPr>
        <p:spPr>
          <a:xfrm>
            <a:off x="5059158" y="5426658"/>
            <a:ext cx="4084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https://www.phila.gov/programs/coronavirus-disease-2019-covid-19/the-citys-response/monitoring-and-testing/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6BB4A-67CC-C04A-B306-8AE4FD0BE9AA}"/>
              </a:ext>
            </a:extLst>
          </p:cNvPr>
          <p:cNvSpPr/>
          <p:nvPr/>
        </p:nvSpPr>
        <p:spPr>
          <a:xfrm>
            <a:off x="5343783" y="1155598"/>
            <a:ext cx="3127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Proportion of positive tests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4/3/9am</a:t>
            </a:r>
            <a:endParaRPr lang="en-US" i="1" dirty="0"/>
          </a:p>
        </p:txBody>
      </p:sp>
      <p:pic>
        <p:nvPicPr>
          <p:cNvPr id="14" name="slide2" descr="Mapping Dash">
            <a:extLst>
              <a:ext uri="{FF2B5EF4-FFF2-40B4-BE49-F238E27FC236}">
                <a16:creationId xmlns:a16="http://schemas.microsoft.com/office/drawing/2014/main" id="{69CE1AE0-E4DC-0644-8B54-A17E12140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/>
          <a:stretch/>
        </p:blipFill>
        <p:spPr>
          <a:xfrm>
            <a:off x="5059157" y="1801929"/>
            <a:ext cx="3696951" cy="3349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D660AA-A365-814A-A34C-45EB5A4F427F}"/>
              </a:ext>
            </a:extLst>
          </p:cNvPr>
          <p:cNvSpPr txBox="1"/>
          <p:nvPr/>
        </p:nvSpPr>
        <p:spPr>
          <a:xfrm>
            <a:off x="6580028" y="6488668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by Sherrie </a:t>
            </a:r>
            <a:r>
              <a:rPr lang="en-US" dirty="0" err="1"/>
              <a:t>Xie</a:t>
            </a:r>
            <a:r>
              <a:rPr lang="en-US" dirty="0"/>
              <a:t> </a:t>
            </a:r>
            <a:r>
              <a:rPr lang="en-US" dirty="0" err="1"/>
              <a:t>PhDc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084ED-6BAA-7347-8437-9606CD24CF02}"/>
              </a:ext>
            </a:extLst>
          </p:cNvPr>
          <p:cNvSpPr txBox="1"/>
          <p:nvPr/>
        </p:nvSpPr>
        <p:spPr>
          <a:xfrm>
            <a:off x="2685326" y="47603"/>
            <a:ext cx="400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What’s going on in Philly? </a:t>
            </a:r>
          </a:p>
        </p:txBody>
      </p:sp>
    </p:spTree>
    <p:extLst>
      <p:ext uri="{BB962C8B-B14F-4D97-AF65-F5344CB8AC3E}">
        <p14:creationId xmlns:p14="http://schemas.microsoft.com/office/powerpoint/2010/main" val="2510388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Social Distancing and Social Justice</a:t>
            </a:r>
            <a:endParaRPr lang="en-US" sz="2000" dirty="0"/>
          </a:p>
          <a:p>
            <a:pPr algn="ctr"/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C823-1F16-CC42-835F-30EBF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94" y="2213350"/>
            <a:ext cx="3078163" cy="2650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5708606" y="4764645"/>
            <a:ext cx="3669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social distancing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FFF5F-5090-644C-A178-17F52854C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575"/>
          <a:stretch/>
        </p:blipFill>
        <p:spPr>
          <a:xfrm>
            <a:off x="152400" y="2806999"/>
            <a:ext cx="5280021" cy="31717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C4491-4272-8440-AE82-7DC0369B8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r="14721" b="83461"/>
          <a:stretch/>
        </p:blipFill>
        <p:spPr>
          <a:xfrm>
            <a:off x="152400" y="1627502"/>
            <a:ext cx="5269132" cy="11716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05CD8-6A31-0945-8F15-05D158188D64}"/>
              </a:ext>
            </a:extLst>
          </p:cNvPr>
          <p:cNvSpPr txBox="1"/>
          <p:nvPr/>
        </p:nvSpPr>
        <p:spPr>
          <a:xfrm>
            <a:off x="3352361" y="5986521"/>
            <a:ext cx="2194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Valentino-DeVries et al. </a:t>
            </a:r>
            <a:r>
              <a:rPr lang="en-US" sz="1200" dirty="0" err="1"/>
              <a:t>nytimes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56405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2F25A5B-9EE4-7D4B-B8F3-054F8EAA5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037" y="1428259"/>
            <a:ext cx="8922963" cy="4092417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Underlying health conditions are associated with hospitalization/ICU admission for COVID-19 in the U.S.">
            <a:extLst>
              <a:ext uri="{FF2B5EF4-FFF2-40B4-BE49-F238E27FC236}">
                <a16:creationId xmlns:a16="http://schemas.microsoft.com/office/drawing/2014/main" id="{E438C51B-2519-8444-8318-2203E8A5229E}"/>
              </a:ext>
            </a:extLst>
          </p:cNvPr>
          <p:cNvSpPr txBox="1"/>
          <p:nvPr/>
        </p:nvSpPr>
        <p:spPr>
          <a:xfrm>
            <a:off x="263193" y="784927"/>
            <a:ext cx="8347964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6000"/>
            </a:lvl1pPr>
          </a:lstStyle>
          <a:p>
            <a:r>
              <a:rPr sz="1800" dirty="0"/>
              <a:t>Underlying health conditions are associated with hospitalization/ICU admission for COVID-19 in the U.S.</a:t>
            </a:r>
          </a:p>
        </p:txBody>
      </p:sp>
      <p:sp>
        <p:nvSpPr>
          <p:cNvPr id="16" name="Source: CDC MMWR for Mar 31, 2020 https://www.cdc.gov/mmwr/volumes/69/wr/pdfs/mm6913e2-H.pdf">
            <a:extLst>
              <a:ext uri="{FF2B5EF4-FFF2-40B4-BE49-F238E27FC236}">
                <a16:creationId xmlns:a16="http://schemas.microsoft.com/office/drawing/2014/main" id="{112A0B53-832C-8E48-B5D0-FF99FF61704F}"/>
              </a:ext>
            </a:extLst>
          </p:cNvPr>
          <p:cNvSpPr txBox="1"/>
          <p:nvPr/>
        </p:nvSpPr>
        <p:spPr>
          <a:xfrm>
            <a:off x="171828" y="5520676"/>
            <a:ext cx="9021380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1600" dirty="0"/>
              <a:t>Source: CDC MMWR for Mar 31, 2020 </a:t>
            </a:r>
            <a:r>
              <a:rPr sz="1600" u="sng" dirty="0">
                <a:hlinkClick r:id="rId4"/>
              </a:rPr>
              <a:t>https://www.cdc.gov/mmwr/volumes/69/wr/pdfs/mm6913e2-H.pdf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C24A8D-BF08-6448-8376-E3BEDF054267}"/>
              </a:ext>
            </a:extLst>
          </p:cNvPr>
          <p:cNvSpPr/>
          <p:nvPr/>
        </p:nvSpPr>
        <p:spPr>
          <a:xfrm>
            <a:off x="4737370" y="3151762"/>
            <a:ext cx="2791839" cy="136187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solidFill>
              <a:schemeClr val="accent4">
                <a:shade val="50000"/>
                <a:alpha val="32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2B6710-5E23-0546-B70A-DF265BE80680}"/>
              </a:ext>
            </a:extLst>
          </p:cNvPr>
          <p:cNvSpPr/>
          <p:nvPr/>
        </p:nvSpPr>
        <p:spPr>
          <a:xfrm>
            <a:off x="4737370" y="4998194"/>
            <a:ext cx="2791839" cy="136187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solidFill>
              <a:schemeClr val="accent4">
                <a:shade val="50000"/>
                <a:alpha val="32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5BF2CA1-FC4E-7B4C-A4DF-DF82232A21EA}"/>
              </a:ext>
            </a:extLst>
          </p:cNvPr>
          <p:cNvSpPr/>
          <p:nvPr/>
        </p:nvSpPr>
        <p:spPr>
          <a:xfrm>
            <a:off x="221037" y="3151762"/>
            <a:ext cx="2791839" cy="136187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solidFill>
              <a:schemeClr val="accent4">
                <a:shade val="50000"/>
                <a:alpha val="32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4D301F0-3E65-AB4C-A62D-E7C48C6209D5}"/>
              </a:ext>
            </a:extLst>
          </p:cNvPr>
          <p:cNvSpPr/>
          <p:nvPr/>
        </p:nvSpPr>
        <p:spPr>
          <a:xfrm>
            <a:off x="263193" y="4993906"/>
            <a:ext cx="2791839" cy="136187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solidFill>
              <a:schemeClr val="accent4">
                <a:shade val="50000"/>
                <a:alpha val="32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7D18F830-854A-D34B-82C3-C0A015E8C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Social Distancing and Social Justice</a:t>
            </a:r>
            <a:endParaRPr lang="en-US" sz="2000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841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eighborhood disadvantage and proportion of positive COVID-19 test results by zip code">
            <a:extLst>
              <a:ext uri="{FF2B5EF4-FFF2-40B4-BE49-F238E27FC236}">
                <a16:creationId xmlns:a16="http://schemas.microsoft.com/office/drawing/2014/main" id="{26E06592-BB15-7545-B35E-109E0B9FFFB2}"/>
              </a:ext>
            </a:extLst>
          </p:cNvPr>
          <p:cNvSpPr txBox="1"/>
          <p:nvPr/>
        </p:nvSpPr>
        <p:spPr>
          <a:xfrm>
            <a:off x="1589864" y="1224848"/>
            <a:ext cx="2669316" cy="59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algn="l">
              <a:defRPr sz="6000"/>
            </a:lvl1pPr>
          </a:lstStyle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Health Conditions</a:t>
            </a:r>
            <a:endParaRPr sz="1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C2388-075B-714D-94DA-8917F4F09730}"/>
              </a:ext>
            </a:extLst>
          </p:cNvPr>
          <p:cNvSpPr/>
          <p:nvPr/>
        </p:nvSpPr>
        <p:spPr>
          <a:xfrm>
            <a:off x="5059158" y="5426658"/>
            <a:ext cx="408484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https://www.phila.gov/programs/coronavirus-disease-2019-covid-19/the-citys-response/monitoring-and-testing/</a:t>
            </a:r>
            <a:endParaRPr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6BB4A-67CC-C04A-B306-8AE4FD0BE9AA}"/>
              </a:ext>
            </a:extLst>
          </p:cNvPr>
          <p:cNvSpPr/>
          <p:nvPr/>
        </p:nvSpPr>
        <p:spPr>
          <a:xfrm>
            <a:off x="5628411" y="1155598"/>
            <a:ext cx="31276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Proportion of positive COVID-19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4/3/9am</a:t>
            </a:r>
            <a:endParaRPr lang="en-US" i="1" dirty="0"/>
          </a:p>
        </p:txBody>
      </p:sp>
      <p:pic>
        <p:nvPicPr>
          <p:cNvPr id="14" name="slide2" descr="Mapping Dash">
            <a:extLst>
              <a:ext uri="{FF2B5EF4-FFF2-40B4-BE49-F238E27FC236}">
                <a16:creationId xmlns:a16="http://schemas.microsoft.com/office/drawing/2014/main" id="{69CE1AE0-E4DC-0644-8B54-A17E121405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9"/>
          <a:stretch/>
        </p:blipFill>
        <p:spPr>
          <a:xfrm>
            <a:off x="5059157" y="1801929"/>
            <a:ext cx="3696951" cy="3349990"/>
          </a:xfrm>
          <a:prstGeom prst="rect">
            <a:avLst/>
          </a:prstGeom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00D3C74A-BC7A-0142-B3DF-58E81ECB6B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3292" y="1801929"/>
            <a:ext cx="4164526" cy="345454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ource: Public Health Management Corporation (PHMC) Southeastern Pennsylvania Household Health Survey, 2018">
            <a:extLst>
              <a:ext uri="{FF2B5EF4-FFF2-40B4-BE49-F238E27FC236}">
                <a16:creationId xmlns:a16="http://schemas.microsoft.com/office/drawing/2014/main" id="{83690F7E-44E3-FA41-8F1F-2AE95CE7388F}"/>
              </a:ext>
            </a:extLst>
          </p:cNvPr>
          <p:cNvSpPr txBox="1"/>
          <p:nvPr/>
        </p:nvSpPr>
        <p:spPr>
          <a:xfrm>
            <a:off x="773292" y="5426658"/>
            <a:ext cx="4164526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Source: Public Health Management Corporation (PHMC) Southeastern Pennsylvania Household Health Survey, 2018</a:t>
            </a:r>
            <a:r>
              <a:rPr lang="en-US" dirty="0"/>
              <a:t> – grey—too little data</a:t>
            </a:r>
            <a:endParaRPr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F0A726-6B59-5749-AEFB-25421FC70163}"/>
              </a:ext>
            </a:extLst>
          </p:cNvPr>
          <p:cNvSpPr txBox="1"/>
          <p:nvPr/>
        </p:nvSpPr>
        <p:spPr>
          <a:xfrm>
            <a:off x="6580028" y="6488668"/>
            <a:ext cx="256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by Sherrie </a:t>
            </a:r>
            <a:r>
              <a:rPr lang="en-US" dirty="0" err="1"/>
              <a:t>Xie</a:t>
            </a:r>
            <a:r>
              <a:rPr lang="en-US" dirty="0"/>
              <a:t> </a:t>
            </a:r>
            <a:r>
              <a:rPr lang="en-US" dirty="0" err="1"/>
              <a:t>PhDc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AF862F-5D7F-794E-B949-3F7FA41672EB}"/>
              </a:ext>
            </a:extLst>
          </p:cNvPr>
          <p:cNvSpPr txBox="1"/>
          <p:nvPr/>
        </p:nvSpPr>
        <p:spPr>
          <a:xfrm>
            <a:off x="2685326" y="47603"/>
            <a:ext cx="400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What’s going on in Philly? </a:t>
            </a:r>
          </a:p>
        </p:txBody>
      </p:sp>
    </p:spTree>
    <p:extLst>
      <p:ext uri="{BB962C8B-B14F-4D97-AF65-F5344CB8AC3E}">
        <p14:creationId xmlns:p14="http://schemas.microsoft.com/office/powerpoint/2010/main" val="3827343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400" y="1223961"/>
            <a:ext cx="4572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don’t know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need to carefully quantify the effect of social distancing on the appropriate scale.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Methods are being made up on the fly. 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When is it going to stop?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AC823-1F16-CC42-835F-30EBF2F40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457" y="1223961"/>
            <a:ext cx="3122218" cy="26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68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D1D8C69-5515-C04F-8C16-5E3E1ABD5FEB}"/>
              </a:ext>
            </a:extLst>
          </p:cNvPr>
          <p:cNvSpPr txBox="1"/>
          <p:nvPr/>
        </p:nvSpPr>
        <p:spPr>
          <a:xfrm>
            <a:off x="215163" y="1568749"/>
            <a:ext cx="883258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Such calculations…are useful,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not so much for the numerical estimates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yielded by them, but because they give more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precision to our ideas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, and a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guide for future investigations.</a:t>
            </a:r>
          </a:p>
          <a:p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			                     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Ronald Ross, 1910</a:t>
            </a: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A2F6C4BE-5B4E-6A43-9786-3C75435ED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4801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Mathematical Models of the Epidemic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532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399" y="1223961"/>
            <a:ext cx="3458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Drugs in trial might save lives but they aren’t going to have a large effect on transmission</a:t>
            </a:r>
          </a:p>
          <a:p>
            <a:r>
              <a:rPr lang="en-US" sz="2400" dirty="0"/>
              <a:t>  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Will a drug stop it?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E0B7C-DB9B-2845-9AF9-4F748118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97" y="1006997"/>
            <a:ext cx="4711345" cy="196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71D99-D5FF-AE42-BB7B-1338F882B138}"/>
              </a:ext>
            </a:extLst>
          </p:cNvPr>
          <p:cNvSpPr txBox="1"/>
          <p:nvPr/>
        </p:nvSpPr>
        <p:spPr>
          <a:xfrm>
            <a:off x="6956385" y="3125165"/>
            <a:ext cx="1715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Drugs hopefully </a:t>
            </a:r>
          </a:p>
          <a:p>
            <a:r>
              <a:rPr lang="en-US" dirty="0"/>
              <a:t>reduce these </a:t>
            </a:r>
          </a:p>
          <a:p>
            <a:r>
              <a:rPr lang="en-US" dirty="0"/>
              <a:t>rates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A2B93-26BC-A746-829F-A17CB5CEFB55}"/>
              </a:ext>
            </a:extLst>
          </p:cNvPr>
          <p:cNvCxnSpPr/>
          <p:nvPr/>
        </p:nvCxnSpPr>
        <p:spPr>
          <a:xfrm flipV="1">
            <a:off x="7430947" y="2303362"/>
            <a:ext cx="0" cy="7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7479C1-4647-5445-9D6D-56229CF9F575}"/>
              </a:ext>
            </a:extLst>
          </p:cNvPr>
          <p:cNvCxnSpPr>
            <a:cxnSpLocks/>
          </p:cNvCxnSpPr>
          <p:nvPr/>
        </p:nvCxnSpPr>
        <p:spPr>
          <a:xfrm flipV="1">
            <a:off x="7592992" y="2581154"/>
            <a:ext cx="416689" cy="4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A60CD8-566F-2643-9AC9-A86C9A6DE8D0}"/>
              </a:ext>
            </a:extLst>
          </p:cNvPr>
          <p:cNvSpPr txBox="1"/>
          <p:nvPr/>
        </p:nvSpPr>
        <p:spPr>
          <a:xfrm>
            <a:off x="5727051" y="4815068"/>
            <a:ext cx="34077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u="sng" dirty="0"/>
              <a:t>Some drugs in trial</a:t>
            </a:r>
          </a:p>
          <a:p>
            <a:pPr fontAlgn="base"/>
            <a:r>
              <a:rPr lang="en-US" dirty="0" err="1"/>
              <a:t>Remdesivir</a:t>
            </a:r>
            <a:r>
              <a:rPr lang="en-US" dirty="0"/>
              <a:t>:  intravenous infusion</a:t>
            </a:r>
          </a:p>
          <a:p>
            <a:pPr fontAlgn="base"/>
            <a:r>
              <a:rPr lang="en-US" dirty="0" err="1"/>
              <a:t>Hyddrochloroquine</a:t>
            </a:r>
            <a:r>
              <a:rPr lang="en-US" dirty="0"/>
              <a:t>: pill</a:t>
            </a:r>
          </a:p>
          <a:p>
            <a:pPr fontAlgn="base"/>
            <a:r>
              <a:rPr lang="en-US" dirty="0"/>
              <a:t>chloroquine: IM or injection, pill</a:t>
            </a:r>
          </a:p>
          <a:p>
            <a:pPr fontAlgn="base"/>
            <a:r>
              <a:rPr lang="en-US" dirty="0" err="1"/>
              <a:t>lopanivir</a:t>
            </a:r>
            <a:r>
              <a:rPr lang="en-US" dirty="0"/>
              <a:t>/ritonavir (</a:t>
            </a:r>
            <a:r>
              <a:rPr lang="en-US" dirty="0" err="1"/>
              <a:t>Kaletra</a:t>
            </a:r>
            <a:r>
              <a:rPr lang="en-US" dirty="0"/>
              <a:t>): pill</a:t>
            </a:r>
          </a:p>
          <a:p>
            <a:pPr fontAlgn="base"/>
            <a:r>
              <a:rPr lang="en-US" dirty="0" err="1"/>
              <a:t>sarilumab</a:t>
            </a:r>
            <a:r>
              <a:rPr lang="en-US" dirty="0"/>
              <a:t>: subcutaneous injection</a:t>
            </a:r>
          </a:p>
          <a:p>
            <a:pPr fontAlgn="base"/>
            <a:r>
              <a:rPr lang="en-US" dirty="0" err="1"/>
              <a:t>tocilixumab</a:t>
            </a:r>
            <a:r>
              <a:rPr lang="en-US" dirty="0"/>
              <a:t>: IV infusion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045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399" y="1223961"/>
            <a:ext cx="3458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Drugs in trial might save lives but they aren’t going to have a large effect on transmission</a:t>
            </a:r>
          </a:p>
          <a:p>
            <a:r>
              <a:rPr lang="en-US" sz="2400" dirty="0"/>
              <a:t>  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Will a drug stop it?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E0B7C-DB9B-2845-9AF9-4F748118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97" y="1006997"/>
            <a:ext cx="4711345" cy="196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71D99-D5FF-AE42-BB7B-1338F882B138}"/>
              </a:ext>
            </a:extLst>
          </p:cNvPr>
          <p:cNvSpPr txBox="1"/>
          <p:nvPr/>
        </p:nvSpPr>
        <p:spPr>
          <a:xfrm>
            <a:off x="6956385" y="3125165"/>
            <a:ext cx="1715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Drugs hopefully </a:t>
            </a:r>
          </a:p>
          <a:p>
            <a:r>
              <a:rPr lang="en-US" dirty="0"/>
              <a:t>reduce these </a:t>
            </a:r>
          </a:p>
          <a:p>
            <a:r>
              <a:rPr lang="en-US" dirty="0"/>
              <a:t>rates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A2B93-26BC-A746-829F-A17CB5CEFB55}"/>
              </a:ext>
            </a:extLst>
          </p:cNvPr>
          <p:cNvCxnSpPr/>
          <p:nvPr/>
        </p:nvCxnSpPr>
        <p:spPr>
          <a:xfrm flipV="1">
            <a:off x="7430947" y="2303362"/>
            <a:ext cx="0" cy="7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7479C1-4647-5445-9D6D-56229CF9F575}"/>
              </a:ext>
            </a:extLst>
          </p:cNvPr>
          <p:cNvCxnSpPr>
            <a:cxnSpLocks/>
          </p:cNvCxnSpPr>
          <p:nvPr/>
        </p:nvCxnSpPr>
        <p:spPr>
          <a:xfrm flipV="1">
            <a:off x="7592992" y="2581154"/>
            <a:ext cx="416689" cy="4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6F591-294D-FE4E-A2DF-427D1437604B}"/>
              </a:ext>
            </a:extLst>
          </p:cNvPr>
          <p:cNvCxnSpPr>
            <a:cxnSpLocks/>
          </p:cNvCxnSpPr>
          <p:nvPr/>
        </p:nvCxnSpPr>
        <p:spPr>
          <a:xfrm flipV="1">
            <a:off x="5708248" y="2253967"/>
            <a:ext cx="0" cy="7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CF8C67-EADD-8540-A2E4-4E2C99D08536}"/>
              </a:ext>
            </a:extLst>
          </p:cNvPr>
          <p:cNvSpPr txBox="1"/>
          <p:nvPr/>
        </p:nvSpPr>
        <p:spPr>
          <a:xfrm>
            <a:off x="5058137" y="3020992"/>
            <a:ext cx="1643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they aren’t </a:t>
            </a:r>
          </a:p>
          <a:p>
            <a:r>
              <a:rPr lang="en-US" dirty="0"/>
              <a:t>likely to help</a:t>
            </a:r>
          </a:p>
          <a:p>
            <a:r>
              <a:rPr lang="en-US" dirty="0"/>
              <a:t>on these rates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83513-3130-0C44-BEA5-8E606F43DB14}"/>
              </a:ext>
            </a:extLst>
          </p:cNvPr>
          <p:cNvCxnSpPr>
            <a:cxnSpLocks/>
          </p:cNvCxnSpPr>
          <p:nvPr/>
        </p:nvCxnSpPr>
        <p:spPr>
          <a:xfrm flipV="1">
            <a:off x="6030410" y="2303363"/>
            <a:ext cx="567160" cy="66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43C821-D493-A543-A6B2-53EE806043A0}"/>
              </a:ext>
            </a:extLst>
          </p:cNvPr>
          <p:cNvSpPr txBox="1"/>
          <p:nvPr/>
        </p:nvSpPr>
        <p:spPr>
          <a:xfrm>
            <a:off x="5727051" y="4815068"/>
            <a:ext cx="34077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u="sng" dirty="0"/>
              <a:t>Some drugs in trial</a:t>
            </a:r>
          </a:p>
          <a:p>
            <a:pPr fontAlgn="base"/>
            <a:r>
              <a:rPr lang="en-US" dirty="0" err="1"/>
              <a:t>Remdesivir</a:t>
            </a:r>
            <a:r>
              <a:rPr lang="en-US" dirty="0"/>
              <a:t>:  intravenous infusion</a:t>
            </a:r>
          </a:p>
          <a:p>
            <a:pPr fontAlgn="base"/>
            <a:r>
              <a:rPr lang="en-US" dirty="0" err="1"/>
              <a:t>Hydrochloroquine</a:t>
            </a:r>
            <a:r>
              <a:rPr lang="en-US" dirty="0"/>
              <a:t>: pill</a:t>
            </a:r>
          </a:p>
          <a:p>
            <a:pPr fontAlgn="base"/>
            <a:r>
              <a:rPr lang="en-US" dirty="0"/>
              <a:t>chloroquine: IM or injection, pill</a:t>
            </a:r>
          </a:p>
          <a:p>
            <a:pPr fontAlgn="base"/>
            <a:r>
              <a:rPr lang="en-US" dirty="0" err="1"/>
              <a:t>lopanivir</a:t>
            </a:r>
            <a:r>
              <a:rPr lang="en-US" dirty="0"/>
              <a:t>/ritonavir (</a:t>
            </a:r>
            <a:r>
              <a:rPr lang="en-US" dirty="0" err="1"/>
              <a:t>Kaletra</a:t>
            </a:r>
            <a:r>
              <a:rPr lang="en-US" dirty="0"/>
              <a:t>): pill</a:t>
            </a:r>
          </a:p>
          <a:p>
            <a:pPr fontAlgn="base"/>
            <a:r>
              <a:rPr lang="en-US" dirty="0" err="1"/>
              <a:t>sarilumab</a:t>
            </a:r>
            <a:r>
              <a:rPr lang="en-US" dirty="0"/>
              <a:t>: subcutaneous injection</a:t>
            </a:r>
          </a:p>
          <a:p>
            <a:pPr fontAlgn="base"/>
            <a:r>
              <a:rPr lang="en-US" dirty="0" err="1"/>
              <a:t>tocilixumab</a:t>
            </a:r>
            <a:r>
              <a:rPr lang="en-US" dirty="0"/>
              <a:t>: IV infusion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93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399" y="1223961"/>
            <a:ext cx="34589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Drugs in trial might save lives but they aren’t going to have a large effect on transmission</a:t>
            </a:r>
          </a:p>
          <a:p>
            <a:r>
              <a:rPr lang="en-US" sz="2400" dirty="0"/>
              <a:t>  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Will a drug stop it? 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E0B7C-DB9B-2845-9AF9-4F748118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097" y="1006997"/>
            <a:ext cx="4711345" cy="196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471D99-D5FF-AE42-BB7B-1338F882B138}"/>
              </a:ext>
            </a:extLst>
          </p:cNvPr>
          <p:cNvSpPr txBox="1"/>
          <p:nvPr/>
        </p:nvSpPr>
        <p:spPr>
          <a:xfrm>
            <a:off x="6956385" y="3125165"/>
            <a:ext cx="1715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Drugs hopefully </a:t>
            </a:r>
          </a:p>
          <a:p>
            <a:r>
              <a:rPr lang="en-US" dirty="0"/>
              <a:t>reduce these </a:t>
            </a:r>
          </a:p>
          <a:p>
            <a:r>
              <a:rPr lang="en-US" dirty="0"/>
              <a:t>rates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1A2B93-26BC-A746-829F-A17CB5CEFB55}"/>
              </a:ext>
            </a:extLst>
          </p:cNvPr>
          <p:cNvCxnSpPr/>
          <p:nvPr/>
        </p:nvCxnSpPr>
        <p:spPr>
          <a:xfrm flipV="1">
            <a:off x="7430947" y="2303362"/>
            <a:ext cx="0" cy="7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7479C1-4647-5445-9D6D-56229CF9F575}"/>
              </a:ext>
            </a:extLst>
          </p:cNvPr>
          <p:cNvCxnSpPr>
            <a:cxnSpLocks/>
          </p:cNvCxnSpPr>
          <p:nvPr/>
        </p:nvCxnSpPr>
        <p:spPr>
          <a:xfrm flipV="1">
            <a:off x="7592992" y="2581154"/>
            <a:ext cx="416689" cy="4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6F591-294D-FE4E-A2DF-427D1437604B}"/>
              </a:ext>
            </a:extLst>
          </p:cNvPr>
          <p:cNvCxnSpPr>
            <a:cxnSpLocks/>
          </p:cNvCxnSpPr>
          <p:nvPr/>
        </p:nvCxnSpPr>
        <p:spPr>
          <a:xfrm flipV="1">
            <a:off x="5708248" y="2253967"/>
            <a:ext cx="0" cy="71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CF8C67-EADD-8540-A2E4-4E2C99D08536}"/>
              </a:ext>
            </a:extLst>
          </p:cNvPr>
          <p:cNvSpPr txBox="1"/>
          <p:nvPr/>
        </p:nvSpPr>
        <p:spPr>
          <a:xfrm>
            <a:off x="5058137" y="3020992"/>
            <a:ext cx="1643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they aren’t </a:t>
            </a:r>
          </a:p>
          <a:p>
            <a:r>
              <a:rPr lang="en-US" dirty="0"/>
              <a:t>likely to help</a:t>
            </a:r>
          </a:p>
          <a:p>
            <a:r>
              <a:rPr lang="en-US" dirty="0"/>
              <a:t>on these rates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B83513-3130-0C44-BEA5-8E606F43DB14}"/>
              </a:ext>
            </a:extLst>
          </p:cNvPr>
          <p:cNvCxnSpPr>
            <a:cxnSpLocks/>
          </p:cNvCxnSpPr>
          <p:nvPr/>
        </p:nvCxnSpPr>
        <p:spPr>
          <a:xfrm flipV="1">
            <a:off x="6030410" y="2303363"/>
            <a:ext cx="567160" cy="668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43C821-D493-A543-A6B2-53EE806043A0}"/>
              </a:ext>
            </a:extLst>
          </p:cNvPr>
          <p:cNvSpPr txBox="1"/>
          <p:nvPr/>
        </p:nvSpPr>
        <p:spPr>
          <a:xfrm>
            <a:off x="5727051" y="4815068"/>
            <a:ext cx="34077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u="sng" dirty="0"/>
              <a:t>Some drugs in trial</a:t>
            </a:r>
          </a:p>
          <a:p>
            <a:pPr fontAlgn="base"/>
            <a:r>
              <a:rPr lang="en-US" dirty="0" err="1"/>
              <a:t>Remdesivir</a:t>
            </a:r>
            <a:r>
              <a:rPr lang="en-US" dirty="0"/>
              <a:t>:  intravenous infusion</a:t>
            </a:r>
          </a:p>
          <a:p>
            <a:pPr fontAlgn="base"/>
            <a:r>
              <a:rPr lang="en-US" dirty="0" err="1"/>
              <a:t>Hydrochloroquine</a:t>
            </a:r>
            <a:r>
              <a:rPr lang="en-US" dirty="0"/>
              <a:t>: pill</a:t>
            </a:r>
          </a:p>
          <a:p>
            <a:pPr fontAlgn="base"/>
            <a:r>
              <a:rPr lang="en-US" dirty="0"/>
              <a:t>chloroquine: IM or injection, pill</a:t>
            </a:r>
          </a:p>
          <a:p>
            <a:pPr fontAlgn="base"/>
            <a:r>
              <a:rPr lang="en-US" dirty="0" err="1"/>
              <a:t>lopanivir</a:t>
            </a:r>
            <a:r>
              <a:rPr lang="en-US" dirty="0"/>
              <a:t>/ritonavir (</a:t>
            </a:r>
            <a:r>
              <a:rPr lang="en-US" dirty="0" err="1"/>
              <a:t>Kaletra</a:t>
            </a:r>
            <a:r>
              <a:rPr lang="en-US" dirty="0"/>
              <a:t>): pill</a:t>
            </a:r>
          </a:p>
          <a:p>
            <a:pPr fontAlgn="base"/>
            <a:r>
              <a:rPr lang="en-US" dirty="0" err="1"/>
              <a:t>sarilumab</a:t>
            </a:r>
            <a:r>
              <a:rPr lang="en-US" dirty="0"/>
              <a:t>: subcutaneous injection</a:t>
            </a:r>
          </a:p>
          <a:p>
            <a:pPr fontAlgn="base"/>
            <a:r>
              <a:rPr lang="en-US" dirty="0" err="1"/>
              <a:t>tocilixumab</a:t>
            </a:r>
            <a:r>
              <a:rPr lang="en-US" dirty="0"/>
              <a:t>: IV infusion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795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152400" y="122396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No.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Will the summer save us? 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C9A43-0D06-244C-A2C3-DDD785148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0" y="1174750"/>
            <a:ext cx="4546600" cy="4508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DA771-85B1-384E-88CC-65C5BEAE490B}"/>
              </a:ext>
            </a:extLst>
          </p:cNvPr>
          <p:cNvSpPr txBox="1"/>
          <p:nvPr/>
        </p:nvSpPr>
        <p:spPr>
          <a:xfrm>
            <a:off x="7083706" y="6488668"/>
            <a:ext cx="168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Hill et al.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0A60C-6EB0-7A42-A359-68AA89B60686}"/>
              </a:ext>
            </a:extLst>
          </p:cNvPr>
          <p:cNvSpPr txBox="1"/>
          <p:nvPr/>
        </p:nvSpPr>
        <p:spPr>
          <a:xfrm>
            <a:off x="7477246" y="1446835"/>
            <a:ext cx="1684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Seasonality</a:t>
            </a:r>
          </a:p>
          <a:p>
            <a:r>
              <a:rPr lang="en-US" dirty="0"/>
              <a:t>Could even </a:t>
            </a:r>
          </a:p>
          <a:p>
            <a:r>
              <a:rPr lang="en-US" dirty="0"/>
              <a:t>Lead to a bigger</a:t>
            </a:r>
          </a:p>
          <a:p>
            <a:r>
              <a:rPr lang="en-US" dirty="0"/>
              <a:t>Second wave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546060-0676-9F47-AE4F-1A6AF30F2D7D}"/>
              </a:ext>
            </a:extLst>
          </p:cNvPr>
          <p:cNvCxnSpPr/>
          <p:nvPr/>
        </p:nvCxnSpPr>
        <p:spPr>
          <a:xfrm flipH="1">
            <a:off x="5903089" y="1724628"/>
            <a:ext cx="1435260" cy="15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71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230723" y="927368"/>
            <a:ext cx="8593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flattened curve is going to be a bumpy ride. #</a:t>
            </a:r>
            <a:r>
              <a:rPr lang="en-US" sz="2400" dirty="0" err="1"/>
              <a:t>pumpthebrakes</a:t>
            </a:r>
            <a:r>
              <a:rPr lang="en-US" sz="2400" dirty="0"/>
              <a:t> </a:t>
            </a:r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If we manage to stop it is it going to come back?</a:t>
            </a:r>
            <a:endParaRPr lang="en-US" sz="2400" dirty="0"/>
          </a:p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06B6A-B335-DA42-8A95-9E393C70C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0" r="15231" b="35989"/>
          <a:stretch/>
        </p:blipFill>
        <p:spPr>
          <a:xfrm>
            <a:off x="1754425" y="2623080"/>
            <a:ext cx="5693884" cy="28542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41D449-A850-E349-B3A5-95B5BA27207E}"/>
              </a:ext>
            </a:extLst>
          </p:cNvPr>
          <p:cNvSpPr txBox="1"/>
          <p:nvPr/>
        </p:nvSpPr>
        <p:spPr>
          <a:xfrm>
            <a:off x="5648446" y="6488668"/>
            <a:ext cx="359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Ferguson et al. a couple weeks ago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E58CF-94D1-FD49-8E8D-403CDDFBE803}"/>
              </a:ext>
            </a:extLst>
          </p:cNvPr>
          <p:cNvSpPr txBox="1"/>
          <p:nvPr/>
        </p:nvSpPr>
        <p:spPr>
          <a:xfrm>
            <a:off x="2710794" y="5477328"/>
            <a:ext cx="4300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axis depends on how we social distance</a:t>
            </a:r>
          </a:p>
        </p:txBody>
      </p:sp>
    </p:spTree>
    <p:extLst>
      <p:ext uri="{BB962C8B-B14F-4D97-AF65-F5344CB8AC3E}">
        <p14:creationId xmlns:p14="http://schemas.microsoft.com/office/powerpoint/2010/main" val="4181575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467446-F22E-2F4A-AB5D-2CFC3FEBD6AF}"/>
              </a:ext>
            </a:extLst>
          </p:cNvPr>
          <p:cNvSpPr/>
          <p:nvPr/>
        </p:nvSpPr>
        <p:spPr>
          <a:xfrm>
            <a:off x="342812" y="766988"/>
            <a:ext cx="859381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At some point we will turn increasingly to</a:t>
            </a:r>
            <a:r>
              <a:rPr lang="en-US" b="1" dirty="0"/>
              <a:t> metapopulation models</a:t>
            </a:r>
            <a:r>
              <a:rPr lang="en-US" dirty="0"/>
              <a:t>. </a:t>
            </a:r>
          </a:p>
          <a:p>
            <a:r>
              <a:rPr lang="en-US" dirty="0"/>
              <a:t>We can’t keep the virus out by screening at borders. </a:t>
            </a:r>
          </a:p>
          <a:p>
            <a:r>
              <a:rPr lang="en-US" dirty="0"/>
              <a:t>Where will we draw the lines? Will movement be restricted between states? counties? Neighborhoods? </a:t>
            </a:r>
          </a:p>
          <a:p>
            <a:endParaRPr lang="en-US" dirty="0"/>
          </a:p>
          <a:p>
            <a:endParaRPr lang="en-US" sz="2400" dirty="0"/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70D30278-C9EC-4346-8A3B-F30E430E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0"/>
            <a:ext cx="8839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/>
              <a:t>If we manage to stop it is it going to come back?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1D449-A850-E349-B3A5-95B5BA27207E}"/>
              </a:ext>
            </a:extLst>
          </p:cNvPr>
          <p:cNvSpPr txBox="1"/>
          <p:nvPr/>
        </p:nvSpPr>
        <p:spPr>
          <a:xfrm>
            <a:off x="5025027" y="5376133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dirty="0" err="1"/>
              <a:t>Gostic</a:t>
            </a:r>
            <a:r>
              <a:rPr lang="en-US" dirty="0"/>
              <a:t> et al </a:t>
            </a:r>
            <a:r>
              <a:rPr lang="en-US" dirty="0">
                <a:hlinkClick r:id="rId3"/>
              </a:rPr>
              <a:t>https://lloyd-smithlab.shinyapps.io/travelScreeningModel/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244E1-DE80-364C-B85E-7616E64F5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800" y="3090518"/>
            <a:ext cx="2082793" cy="17933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F8DC17-751C-864F-8A8D-2C4359F28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9660" y="4818349"/>
            <a:ext cx="1414216" cy="12176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1ADBC4-41A5-814C-A7D5-00FF66473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4132" y="4061175"/>
            <a:ext cx="726834" cy="62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79F0DE-9137-E34C-9169-A5B177C2C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1061" y="3837540"/>
            <a:ext cx="519466" cy="447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C82279-25FC-7C4D-BC98-F3FEE36DA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2621" y="2308001"/>
            <a:ext cx="519466" cy="4472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594E5C-2159-3540-A5BD-BB2008266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47966" y="2742066"/>
            <a:ext cx="493854" cy="425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8DE4F-6AA3-0F47-89DA-4C75794A8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358" b="99411" l="10000" r="9542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7865" y="4017703"/>
            <a:ext cx="390910" cy="33658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7DC742-E06D-D04B-BF12-E121A86AAE17}"/>
              </a:ext>
            </a:extLst>
          </p:cNvPr>
          <p:cNvCxnSpPr>
            <a:cxnSpLocks/>
          </p:cNvCxnSpPr>
          <p:nvPr/>
        </p:nvCxnSpPr>
        <p:spPr>
          <a:xfrm flipV="1">
            <a:off x="1504709" y="2742066"/>
            <a:ext cx="254643" cy="636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4FAA389-A4B9-BE44-8082-44340F3D05C1}"/>
              </a:ext>
            </a:extLst>
          </p:cNvPr>
          <p:cNvCxnSpPr>
            <a:cxnSpLocks/>
            <a:endCxn id="13" idx="2"/>
          </p:cNvCxnSpPr>
          <p:nvPr/>
        </p:nvCxnSpPr>
        <p:spPr>
          <a:xfrm flipH="1" flipV="1">
            <a:off x="1892354" y="2755270"/>
            <a:ext cx="818440" cy="1305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38871A-52AA-CD41-97F9-284F7FF68299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052076" y="2590058"/>
            <a:ext cx="1695890" cy="3646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03AA04-EA03-6F4D-A3CF-FC22CFD5A903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3994893" y="3167283"/>
            <a:ext cx="502656" cy="1001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AC027EE-731A-E74C-A0FB-D0C63EC9586F}"/>
              </a:ext>
            </a:extLst>
          </p:cNvPr>
          <p:cNvCxnSpPr>
            <a:cxnSpLocks/>
          </p:cNvCxnSpPr>
          <p:nvPr/>
        </p:nvCxnSpPr>
        <p:spPr>
          <a:xfrm flipH="1" flipV="1">
            <a:off x="2006279" y="2537849"/>
            <a:ext cx="2630509" cy="1681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E30F7D-2A94-3F46-B9FE-83E85E051689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027717" y="4185993"/>
            <a:ext cx="1260148" cy="544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F9ADC7-0BA6-D549-9390-18BD5C77D60E}"/>
              </a:ext>
            </a:extLst>
          </p:cNvPr>
          <p:cNvCxnSpPr>
            <a:cxnSpLocks/>
          </p:cNvCxnSpPr>
          <p:nvPr/>
        </p:nvCxnSpPr>
        <p:spPr>
          <a:xfrm flipV="1">
            <a:off x="2313118" y="4020354"/>
            <a:ext cx="483407" cy="1239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79DB46-13A3-F445-8395-DB4936C2B721}"/>
              </a:ext>
            </a:extLst>
          </p:cNvPr>
          <p:cNvCxnSpPr>
            <a:cxnSpLocks/>
          </p:cNvCxnSpPr>
          <p:nvPr/>
        </p:nvCxnSpPr>
        <p:spPr>
          <a:xfrm flipH="1" flipV="1">
            <a:off x="1953488" y="3637164"/>
            <a:ext cx="2288332" cy="5957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BFB395-8B1A-1C41-82E1-DCEDE3E98E01}"/>
              </a:ext>
            </a:extLst>
          </p:cNvPr>
          <p:cNvCxnSpPr>
            <a:cxnSpLocks/>
          </p:cNvCxnSpPr>
          <p:nvPr/>
        </p:nvCxnSpPr>
        <p:spPr>
          <a:xfrm flipV="1">
            <a:off x="1514076" y="2880088"/>
            <a:ext cx="2561088" cy="1461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82DD483-EF3D-784C-AFA5-A6E681808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5026" y="1959833"/>
            <a:ext cx="39116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2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2138EB-FBD4-0640-BE45-51C588C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376" y="3917191"/>
            <a:ext cx="3332472" cy="2252382"/>
          </a:xfrm>
          <a:prstGeom prst="rect">
            <a:avLst/>
          </a:prstGeom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1E1C233D-A588-E544-8F37-2B47DC5F1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904" y="807729"/>
            <a:ext cx="88392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Epidemiology of SARS-CoV-2 Infection</a:t>
            </a:r>
          </a:p>
          <a:p>
            <a:pPr algn="ctr"/>
            <a:endParaRPr lang="en-US" sz="20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Michael Z. Levy</a:t>
            </a:r>
          </a:p>
          <a:p>
            <a:pPr algn="ctr"/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Associate Professor Dept. of Biostatistics, Epidemiology &amp; Informatics</a:t>
            </a:r>
          </a:p>
          <a:p>
            <a:pPr algn="ctr"/>
            <a:r>
              <a:rPr lang="en-US" sz="20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University of Pennsylvania</a:t>
            </a:r>
          </a:p>
          <a:p>
            <a:pPr algn="ctr"/>
            <a:endParaRPr lang="en-US" sz="20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mzlevy@upenn.edu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16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D1D8C69-5515-C04F-8C16-5E3E1ABD5FEB}"/>
              </a:ext>
            </a:extLst>
          </p:cNvPr>
          <p:cNvSpPr txBox="1"/>
          <p:nvPr/>
        </p:nvSpPr>
        <p:spPr>
          <a:xfrm>
            <a:off x="215163" y="1568749"/>
            <a:ext cx="88325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Such calculations…are useful,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not so much for the numerical estimates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yielded by them, but because they give more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precision to our ideas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, and a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guide for future investigations.</a:t>
            </a:r>
          </a:p>
          <a:p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			                     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Ronald Ross, 1910</a:t>
            </a: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A model is like a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lens</a:t>
            </a: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B0568-E623-6F4C-997F-8B7828ABF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661" y="4137111"/>
            <a:ext cx="3003176" cy="2252382"/>
          </a:xfrm>
          <a:prstGeom prst="rect">
            <a:avLst/>
          </a:prstGeom>
        </p:spPr>
      </p:pic>
      <p:sp>
        <p:nvSpPr>
          <p:cNvPr id="5" name="Text Box 9">
            <a:extLst>
              <a:ext uri="{FF2B5EF4-FFF2-40B4-BE49-F238E27FC236}">
                <a16:creationId xmlns:a16="http://schemas.microsoft.com/office/drawing/2014/main" id="{0FD5F70C-E96D-A940-9F05-80766A379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4801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Mathematical Models of the Epidemic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2113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FD1D8C69-5515-C04F-8C16-5E3E1ABD5FEB}"/>
              </a:ext>
            </a:extLst>
          </p:cNvPr>
          <p:cNvSpPr txBox="1"/>
          <p:nvPr/>
        </p:nvSpPr>
        <p:spPr>
          <a:xfrm>
            <a:off x="215163" y="1568749"/>
            <a:ext cx="88325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Such calculations…are useful,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not so much for the numerical estimates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yielded by them, but because they give more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precision to our ideas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, and a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guide for future investigations.</a:t>
            </a:r>
          </a:p>
          <a:p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			                      </a:t>
            </a: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Ronald Ross, 1910</a:t>
            </a: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A model is like a </a:t>
            </a:r>
            <a:r>
              <a:rPr lang="en-US" sz="2800" i="1" kern="0" dirty="0">
                <a:solidFill>
                  <a:schemeClr val="accent1">
                    <a:lumMod val="75000"/>
                  </a:schemeClr>
                </a:solidFill>
                <a:effectLst/>
                <a:latin typeface="Garamond" panose="02020404030301010803" pitchFamily="18" charset="0"/>
              </a:rPr>
              <a:t>lens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A computer is a </a:t>
            </a:r>
            <a:r>
              <a:rPr lang="en-US" sz="2800" i="1" kern="0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pensieve</a:t>
            </a:r>
            <a:endParaRPr lang="en-US" sz="2800" i="1" kern="0" dirty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endParaRPr>
          </a:p>
          <a:p>
            <a:endParaRPr lang="en-US" sz="2800" kern="0" dirty="0">
              <a:solidFill>
                <a:schemeClr val="accent1">
                  <a:lumMod val="75000"/>
                </a:schemeClr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138EB-FBD4-0640-BE45-51C588C4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013" y="4137111"/>
            <a:ext cx="3332472" cy="2252382"/>
          </a:xfrm>
          <a:prstGeom prst="rect">
            <a:avLst/>
          </a:prstGeom>
        </p:spPr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B2EF6BC5-D60D-854D-8727-FA3C607D4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4801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Mathematical Models of the Epidemic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993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>
            <a:extLst>
              <a:ext uri="{FF2B5EF4-FFF2-40B4-BE49-F238E27FC236}">
                <a16:creationId xmlns:a16="http://schemas.microsoft.com/office/drawing/2014/main" id="{041263CC-4DE3-F14A-9A9D-20342F707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4801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Mathematical Models of the Epidemic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2B5AE-887E-AA4C-9FB6-ABE8D1F45B78}"/>
              </a:ext>
            </a:extLst>
          </p:cNvPr>
          <p:cNvSpPr/>
          <p:nvPr/>
        </p:nvSpPr>
        <p:spPr>
          <a:xfrm>
            <a:off x="2332232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F0F79-90E0-C946-A3C5-24516E7011A6}"/>
              </a:ext>
            </a:extLst>
          </p:cNvPr>
          <p:cNvSpPr/>
          <p:nvPr/>
        </p:nvSpPr>
        <p:spPr>
          <a:xfrm>
            <a:off x="4251787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C859C-DCC2-2940-A699-8ACEB8A3245E}"/>
              </a:ext>
            </a:extLst>
          </p:cNvPr>
          <p:cNvSpPr/>
          <p:nvPr/>
        </p:nvSpPr>
        <p:spPr>
          <a:xfrm>
            <a:off x="6243262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R</a:t>
            </a:r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7B5E2DA2-0420-E441-9098-88F52AB3585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27258" y="865811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E489967A-9292-624A-8032-49888A463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159" y="1444216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Susceptible</a:t>
            </a: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DFD387FE-F706-7F44-B32C-7B63B2AE52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57087" y="865811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6465EC62-9FDB-DA46-8FD8-6F93153AF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180" y="1444216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Infect</a:t>
            </a:r>
            <a:r>
              <a:rPr lang="en-US" sz="2400" i="1" dirty="0">
                <a:latin typeface="Garamond" charset="0"/>
              </a:rPr>
              <a:t>ious</a:t>
            </a: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77876B-4760-604B-A843-4DA027AE653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181097" y="865810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6F8CD159-0177-4E44-8F7B-3D9B64027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998" y="1444215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Recovered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EA5F7B-F2ED-F24B-96AA-C2C0D755BA4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46632" y="3185534"/>
            <a:ext cx="1005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3A5D33-B8AD-0341-A9CB-981F59EAFE25}"/>
              </a:ext>
            </a:extLst>
          </p:cNvPr>
          <p:cNvCxnSpPr/>
          <p:nvPr/>
        </p:nvCxnSpPr>
        <p:spPr>
          <a:xfrm>
            <a:off x="5166187" y="3185534"/>
            <a:ext cx="1005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2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9">
            <a:extLst>
              <a:ext uri="{FF2B5EF4-FFF2-40B4-BE49-F238E27FC236}">
                <a16:creationId xmlns:a16="http://schemas.microsoft.com/office/drawing/2014/main" id="{041263CC-4DE3-F14A-9A9D-20342F707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44801"/>
            <a:ext cx="8839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The early epidemic is exponential</a:t>
            </a:r>
          </a:p>
          <a:p>
            <a:pPr algn="ctr"/>
            <a:endParaRPr lang="en-US" sz="2000" b="1" dirty="0"/>
          </a:p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62B5AE-887E-AA4C-9FB6-ABE8D1F45B78}"/>
              </a:ext>
            </a:extLst>
          </p:cNvPr>
          <p:cNvSpPr/>
          <p:nvPr/>
        </p:nvSpPr>
        <p:spPr>
          <a:xfrm>
            <a:off x="2332232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2F0F79-90E0-C946-A3C5-24516E7011A6}"/>
              </a:ext>
            </a:extLst>
          </p:cNvPr>
          <p:cNvSpPr/>
          <p:nvPr/>
        </p:nvSpPr>
        <p:spPr>
          <a:xfrm>
            <a:off x="4251787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3C859C-DCC2-2940-A699-8ACEB8A3245E}"/>
              </a:ext>
            </a:extLst>
          </p:cNvPr>
          <p:cNvSpPr/>
          <p:nvPr/>
        </p:nvSpPr>
        <p:spPr>
          <a:xfrm>
            <a:off x="6243262" y="2733471"/>
            <a:ext cx="914400" cy="904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Garamond" charset="0"/>
                <a:ea typeface="Garamond" charset="0"/>
                <a:cs typeface="Garamond" charset="0"/>
              </a:rPr>
              <a:t>R</a:t>
            </a:r>
          </a:p>
        </p:txBody>
      </p:sp>
      <p:sp>
        <p:nvSpPr>
          <p:cNvPr id="12" name="AutoShape 13">
            <a:extLst>
              <a:ext uri="{FF2B5EF4-FFF2-40B4-BE49-F238E27FC236}">
                <a16:creationId xmlns:a16="http://schemas.microsoft.com/office/drawing/2014/main" id="{7B5E2DA2-0420-E441-9098-88F52AB3585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227258" y="865811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E489967A-9292-624A-8032-49888A463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159" y="1444216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Susceptible</a:t>
            </a: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DFD387FE-F706-7F44-B32C-7B63B2AE52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57087" y="865811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6465EC62-9FDB-DA46-8FD8-6F93153AF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180" y="1444216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Infect</a:t>
            </a:r>
            <a:r>
              <a:rPr lang="en-US" sz="2400" i="1" dirty="0">
                <a:latin typeface="Garamond" charset="0"/>
              </a:rPr>
              <a:t>ious</a:t>
            </a: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77876B-4760-604B-A843-4DA027AE653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181097" y="865810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6F8CD159-0177-4E44-8F7B-3D9B64027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998" y="1444215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Recovered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EA5F7B-F2ED-F24B-96AA-C2C0D755BA4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3246632" y="3185534"/>
            <a:ext cx="1005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3A5D33-B8AD-0341-A9CB-981F59EAFE25}"/>
              </a:ext>
            </a:extLst>
          </p:cNvPr>
          <p:cNvCxnSpPr/>
          <p:nvPr/>
        </p:nvCxnSpPr>
        <p:spPr>
          <a:xfrm>
            <a:off x="5166187" y="3185534"/>
            <a:ext cx="10051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136D779-D669-7C41-B36C-BD1F51F3C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83" y="3882723"/>
            <a:ext cx="3946517" cy="295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5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13">
            <a:extLst>
              <a:ext uri="{FF2B5EF4-FFF2-40B4-BE49-F238E27FC236}">
                <a16:creationId xmlns:a16="http://schemas.microsoft.com/office/drawing/2014/main" id="{7B5E2DA2-0420-E441-9098-88F52AB3585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69358" y="1056215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E489967A-9292-624A-8032-49888A463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259" y="1634620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Susceptible</a:t>
            </a: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DFD387FE-F706-7F44-B32C-7B63B2AE529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056382" y="377881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5" name="Text Box 14">
            <a:extLst>
              <a:ext uri="{FF2B5EF4-FFF2-40B4-BE49-F238E27FC236}">
                <a16:creationId xmlns:a16="http://schemas.microsoft.com/office/drawing/2014/main" id="{6465EC62-9FDB-DA46-8FD8-6F93153AF4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2475" y="956286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Infect</a:t>
            </a:r>
            <a:r>
              <a:rPr lang="en-US" sz="2400" i="1" dirty="0">
                <a:latin typeface="Garamond" charset="0"/>
              </a:rPr>
              <a:t>ious</a:t>
            </a: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77876B-4760-604B-A843-4DA027AE653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643342" y="492754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6F8CD159-0177-4E44-8F7B-3D9B64027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1424" y="1032891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Recovered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0E0A176-98A2-974C-A46B-EA6D0D88D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88" y="1857432"/>
            <a:ext cx="7723762" cy="3220758"/>
          </a:xfrm>
          <a:prstGeom prst="rect">
            <a:avLst/>
          </a:prstGeom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95FCA3DF-9488-C348-871E-DFF154511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-3429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The early Dynamics—How many hospitalized? How many in the ICU? 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23" name="AutoShape 13">
            <a:extLst>
              <a:ext uri="{FF2B5EF4-FFF2-40B4-BE49-F238E27FC236}">
                <a16:creationId xmlns:a16="http://schemas.microsoft.com/office/drawing/2014/main" id="{232230E9-6760-C04D-ACC7-C40507110F7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469422" y="737176"/>
            <a:ext cx="1047964" cy="1639394"/>
          </a:xfrm>
          <a:prstGeom prst="wedgeEllipseCallout">
            <a:avLst>
              <a:gd name="adj1" fmla="val -96216"/>
              <a:gd name="adj2" fmla="val 964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4" name="Text Box 14">
            <a:extLst>
              <a:ext uri="{FF2B5EF4-FFF2-40B4-BE49-F238E27FC236}">
                <a16:creationId xmlns:a16="http://schemas.microsoft.com/office/drawing/2014/main" id="{0CB71380-831E-FF46-9A11-A8B62875D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323" y="1315581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Exposed</a:t>
            </a:r>
          </a:p>
        </p:txBody>
      </p:sp>
      <p:sp>
        <p:nvSpPr>
          <p:cNvPr id="25" name="AutoShape 13">
            <a:extLst>
              <a:ext uri="{FF2B5EF4-FFF2-40B4-BE49-F238E27FC236}">
                <a16:creationId xmlns:a16="http://schemas.microsoft.com/office/drawing/2014/main" id="{4AA5E787-1E49-534E-886A-9D1114DBD62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07139" y="4862661"/>
            <a:ext cx="1047964" cy="1639394"/>
          </a:xfrm>
          <a:prstGeom prst="wedgeEllipseCallout">
            <a:avLst>
              <a:gd name="adj1" fmla="val 74581"/>
              <a:gd name="adj2" fmla="val -7343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eaVert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26" name="Text Box 14">
            <a:extLst>
              <a:ext uri="{FF2B5EF4-FFF2-40B4-BE49-F238E27FC236}">
                <a16:creationId xmlns:a16="http://schemas.microsoft.com/office/drawing/2014/main" id="{3CE27B8F-0698-4344-ADB8-70F9C116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1590" y="5411312"/>
            <a:ext cx="15492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Garamond" charset="0"/>
              </a:rPr>
              <a:t>Deceased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785B6C3-EE75-4445-B5AE-6C66EF7C9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5722"/>
            <a:ext cx="256032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3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14FE51-4600-244F-9588-46A548DA8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803"/>
            <a:ext cx="9144000" cy="5538393"/>
          </a:xfrm>
          <a:prstGeom prst="rect">
            <a:avLst/>
          </a:prstGeom>
        </p:spPr>
      </p:pic>
      <p:sp>
        <p:nvSpPr>
          <p:cNvPr id="22" name="Text Box 9">
            <a:extLst>
              <a:ext uri="{FF2B5EF4-FFF2-40B4-BE49-F238E27FC236}">
                <a16:creationId xmlns:a16="http://schemas.microsoft.com/office/drawing/2014/main" id="{95FCA3DF-9488-C348-871E-DFF154511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-3429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The early Dynamics—How many hospitalized? How many in the ICU? </a:t>
            </a:r>
            <a:endParaRPr lang="en-US" sz="2000" dirty="0"/>
          </a:p>
          <a:p>
            <a:pPr algn="ctr"/>
            <a:r>
              <a:rPr lang="en-US" sz="2000" dirty="0"/>
              <a:t>Parameterize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F9445-8031-9D45-ABB9-D8324E00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59" y="1780162"/>
            <a:ext cx="5301641" cy="4418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2D06D4-5B23-D74A-85EA-3D3D54B48B6E}"/>
              </a:ext>
            </a:extLst>
          </p:cNvPr>
          <p:cNvSpPr txBox="1"/>
          <p:nvPr/>
        </p:nvSpPr>
        <p:spPr>
          <a:xfrm>
            <a:off x="0" y="6369069"/>
            <a:ext cx="5989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https://alhill.shinyapps.io/COVID19seir/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ABA0CC-DD75-5842-A820-8DAA89FC97C8}"/>
              </a:ext>
            </a:extLst>
          </p:cNvPr>
          <p:cNvSpPr txBox="1"/>
          <p:nvPr/>
        </p:nvSpPr>
        <p:spPr>
          <a:xfrm>
            <a:off x="7266242" y="6488668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Alison Hill &amp; Team</a:t>
            </a:r>
          </a:p>
        </p:txBody>
      </p:sp>
    </p:spTree>
    <p:extLst>
      <p:ext uri="{BB962C8B-B14F-4D97-AF65-F5344CB8AC3E}">
        <p14:creationId xmlns:p14="http://schemas.microsoft.com/office/powerpoint/2010/main" val="304399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D9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9">
            <a:extLst>
              <a:ext uri="{FF2B5EF4-FFF2-40B4-BE49-F238E27FC236}">
                <a16:creationId xmlns:a16="http://schemas.microsoft.com/office/drawing/2014/main" id="{8EAD6978-C37D-2B47-A810-677F85ADB2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-34290"/>
            <a:ext cx="8839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b="1" dirty="0"/>
              <a:t>The early Dynamics—How many hospitalized? How many in the ICU? </a:t>
            </a:r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2B5594-8464-1C44-96C8-DFE8728B2B75}"/>
              </a:ext>
            </a:extLst>
          </p:cNvPr>
          <p:cNvSpPr txBox="1"/>
          <p:nvPr/>
        </p:nvSpPr>
        <p:spPr>
          <a:xfrm>
            <a:off x="6305001" y="6578488"/>
            <a:ext cx="28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Corey </a:t>
            </a:r>
            <a:r>
              <a:rPr lang="en-US" dirty="0" err="1"/>
              <a:t>Chivers</a:t>
            </a:r>
            <a:r>
              <a:rPr lang="en-US" dirty="0"/>
              <a:t> &amp; Chime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8175DB-2E44-4341-BAF8-0907773A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96" y="310434"/>
            <a:ext cx="8743733" cy="63656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11A34-8CB4-B849-9331-94A95150E203}"/>
              </a:ext>
            </a:extLst>
          </p:cNvPr>
          <p:cNvSpPr/>
          <p:nvPr/>
        </p:nvSpPr>
        <p:spPr>
          <a:xfrm>
            <a:off x="3317966" y="1872343"/>
            <a:ext cx="4354285" cy="62701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815C5B-BBD7-5741-B579-C74F18DBCE3A}"/>
              </a:ext>
            </a:extLst>
          </p:cNvPr>
          <p:cNvSpPr/>
          <p:nvPr/>
        </p:nvSpPr>
        <p:spPr>
          <a:xfrm>
            <a:off x="4084725" y="5642817"/>
            <a:ext cx="964474" cy="77941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solidFill>
              <a:schemeClr val="accent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5DA65C-D873-6543-9692-E3F661288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429" y="5611782"/>
            <a:ext cx="902662" cy="676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DE2B71-1B54-6F4F-8218-B9DF785701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38249" t="70658" r="23057" b="3926"/>
          <a:stretch/>
        </p:blipFill>
        <p:spPr>
          <a:xfrm>
            <a:off x="3691889" y="4857750"/>
            <a:ext cx="3383281" cy="172073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FDEC5-0B3A-4C4D-93FB-2E12D8736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t="79815" r="43190" b="-2483"/>
          <a:stretch/>
        </p:blipFill>
        <p:spPr>
          <a:xfrm>
            <a:off x="3858302" y="5368994"/>
            <a:ext cx="1417320" cy="1442948"/>
          </a:xfrm>
          <a:prstGeom prst="ellipse">
            <a:avLst/>
          </a:prstGeom>
          <a:scene3d>
            <a:camera prst="orthographicFront"/>
            <a:lightRig rig="morning" dir="t"/>
          </a:scene3d>
          <a:sp3d prstMaterial="matte"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81112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3044</TotalTime>
  <Words>1379</Words>
  <Application>Microsoft Macintosh PowerPoint</Application>
  <PresentationFormat>On-screen Show (4:3)</PresentationFormat>
  <Paragraphs>221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Garamond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Levy</dc:creator>
  <cp:lastModifiedBy>Michael Levy</cp:lastModifiedBy>
  <cp:revision>51</cp:revision>
  <dcterms:created xsi:type="dcterms:W3CDTF">2020-03-30T19:24:53Z</dcterms:created>
  <dcterms:modified xsi:type="dcterms:W3CDTF">2020-04-04T18:03:46Z</dcterms:modified>
</cp:coreProperties>
</file>